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7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5667D1-5179-4691-89E4-CEDCD7FAA7D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59ECE1DF-8F9A-4F68-A830-D6D22F029FCC}">
      <dgm:prSet phldrT="[Текст]"/>
      <dgm:spPr/>
      <dgm:t>
        <a:bodyPr/>
        <a:lstStyle/>
        <a:p>
          <a:r>
            <a:rPr lang="uk-UA" dirty="0" smtClean="0">
              <a:solidFill>
                <a:schemeClr val="tx1"/>
              </a:solidFill>
            </a:rPr>
            <a:t>Методи наукового пізнання</a:t>
          </a:r>
          <a:endParaRPr lang="uk-UA" dirty="0">
            <a:solidFill>
              <a:schemeClr val="tx1"/>
            </a:solidFill>
          </a:endParaRPr>
        </a:p>
      </dgm:t>
    </dgm:pt>
    <dgm:pt modelId="{BE82B72A-1DD0-4906-A7B8-071E7482098F}" type="parTrans" cxnId="{66E18792-0250-4A8F-AD09-508483D405B5}">
      <dgm:prSet/>
      <dgm:spPr/>
      <dgm:t>
        <a:bodyPr/>
        <a:lstStyle/>
        <a:p>
          <a:endParaRPr lang="uk-UA"/>
        </a:p>
      </dgm:t>
    </dgm:pt>
    <dgm:pt modelId="{67206433-F6B3-4206-A0CF-CF8BE6168359}" type="sibTrans" cxnId="{66E18792-0250-4A8F-AD09-508483D405B5}">
      <dgm:prSet/>
      <dgm:spPr/>
      <dgm:t>
        <a:bodyPr/>
        <a:lstStyle/>
        <a:p>
          <a:endParaRPr lang="uk-UA"/>
        </a:p>
      </dgm:t>
    </dgm:pt>
    <dgm:pt modelId="{82124978-A416-4240-927C-27D83FFBE781}">
      <dgm:prSet phldrT="[Текст]"/>
      <dgm:spPr/>
      <dgm:t>
        <a:bodyPr/>
        <a:lstStyle/>
        <a:p>
          <a:r>
            <a:rPr lang="uk-UA" dirty="0" smtClean="0">
              <a:solidFill>
                <a:schemeClr val="tx1"/>
              </a:solidFill>
            </a:rPr>
            <a:t>Загальнонаукові</a:t>
          </a:r>
          <a:endParaRPr lang="uk-UA" dirty="0">
            <a:solidFill>
              <a:schemeClr val="tx1"/>
            </a:solidFill>
          </a:endParaRPr>
        </a:p>
      </dgm:t>
    </dgm:pt>
    <dgm:pt modelId="{60E5FB66-0BAC-41C1-87C9-D86B4B0D1766}" type="parTrans" cxnId="{1882CBB0-0BD5-49D6-837C-DC420BE1102F}">
      <dgm:prSet/>
      <dgm:spPr/>
      <dgm:t>
        <a:bodyPr/>
        <a:lstStyle/>
        <a:p>
          <a:endParaRPr lang="uk-UA"/>
        </a:p>
      </dgm:t>
    </dgm:pt>
    <dgm:pt modelId="{E0DAAD16-9774-4A27-93A1-D84645FFAC63}" type="sibTrans" cxnId="{1882CBB0-0BD5-49D6-837C-DC420BE1102F}">
      <dgm:prSet/>
      <dgm:spPr/>
      <dgm:t>
        <a:bodyPr/>
        <a:lstStyle/>
        <a:p>
          <a:endParaRPr lang="uk-UA"/>
        </a:p>
      </dgm:t>
    </dgm:pt>
    <dgm:pt modelId="{96944E3C-A69D-4D36-BDE2-AF68F5EC38ED}">
      <dgm:prSet phldrT="[Текст]"/>
      <dgm:spPr/>
      <dgm:t>
        <a:bodyPr/>
        <a:lstStyle/>
        <a:p>
          <a:r>
            <a:rPr lang="uk-UA" dirty="0" err="1" smtClean="0">
              <a:solidFill>
                <a:schemeClr val="tx1"/>
              </a:solidFill>
            </a:rPr>
            <a:t>Конкретнонаукові</a:t>
          </a:r>
          <a:endParaRPr lang="uk-UA" dirty="0">
            <a:solidFill>
              <a:schemeClr val="tx1"/>
            </a:solidFill>
          </a:endParaRPr>
        </a:p>
      </dgm:t>
    </dgm:pt>
    <dgm:pt modelId="{4B345124-0C37-46CD-B312-72A38624EEA4}" type="parTrans" cxnId="{7BF897B2-0726-44A8-BDAD-55BA83A39188}">
      <dgm:prSet/>
      <dgm:spPr/>
      <dgm:t>
        <a:bodyPr/>
        <a:lstStyle/>
        <a:p>
          <a:endParaRPr lang="uk-UA"/>
        </a:p>
      </dgm:t>
    </dgm:pt>
    <dgm:pt modelId="{B5CA5818-FDA6-4D77-8303-CDC292195114}" type="sibTrans" cxnId="{7BF897B2-0726-44A8-BDAD-55BA83A39188}">
      <dgm:prSet/>
      <dgm:spPr/>
      <dgm:t>
        <a:bodyPr/>
        <a:lstStyle/>
        <a:p>
          <a:endParaRPr lang="uk-UA"/>
        </a:p>
      </dgm:t>
    </dgm:pt>
    <dgm:pt modelId="{C7CD41BF-709D-45FE-A3C0-C7713DA44299}" type="pres">
      <dgm:prSet presAssocID="{615667D1-5179-4691-89E4-CEDCD7FAA7D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2B98218-46C8-4680-AA2C-7A3AA19118FD}" type="pres">
      <dgm:prSet presAssocID="{59ECE1DF-8F9A-4F68-A830-D6D22F029FCC}" presName="hierRoot1" presStyleCnt="0">
        <dgm:presLayoutVars>
          <dgm:hierBranch val="init"/>
        </dgm:presLayoutVars>
      </dgm:prSet>
      <dgm:spPr/>
    </dgm:pt>
    <dgm:pt modelId="{14A401A6-9741-4D7B-8E02-8DF7ED951511}" type="pres">
      <dgm:prSet presAssocID="{59ECE1DF-8F9A-4F68-A830-D6D22F029FCC}" presName="rootComposite1" presStyleCnt="0"/>
      <dgm:spPr/>
    </dgm:pt>
    <dgm:pt modelId="{F4A5C2CF-53EE-4EE9-B593-2D6D3684F7CE}" type="pres">
      <dgm:prSet presAssocID="{59ECE1DF-8F9A-4F68-A830-D6D22F029FCC}" presName="rootText1" presStyleLbl="node0" presStyleIdx="0" presStyleCnt="1">
        <dgm:presLayoutVars>
          <dgm:chPref val="3"/>
        </dgm:presLayoutVars>
      </dgm:prSet>
      <dgm:spPr/>
    </dgm:pt>
    <dgm:pt modelId="{6E8B9801-6C2C-4B40-8D72-6E7F83F1E057}" type="pres">
      <dgm:prSet presAssocID="{59ECE1DF-8F9A-4F68-A830-D6D22F029FCC}" presName="rootConnector1" presStyleLbl="node1" presStyleIdx="0" presStyleCnt="0"/>
      <dgm:spPr/>
    </dgm:pt>
    <dgm:pt modelId="{22161CF7-5329-48D0-8AE8-1E1C8CF94BE7}" type="pres">
      <dgm:prSet presAssocID="{59ECE1DF-8F9A-4F68-A830-D6D22F029FCC}" presName="hierChild2" presStyleCnt="0"/>
      <dgm:spPr/>
    </dgm:pt>
    <dgm:pt modelId="{A8FD9F9E-3C6D-4FB1-8E21-336452B13742}" type="pres">
      <dgm:prSet presAssocID="{60E5FB66-0BAC-41C1-87C9-D86B4B0D1766}" presName="Name37" presStyleLbl="parChTrans1D2" presStyleIdx="0" presStyleCnt="2"/>
      <dgm:spPr/>
    </dgm:pt>
    <dgm:pt modelId="{CDED4C76-9A8A-43DE-9FF3-E24B8E1B6329}" type="pres">
      <dgm:prSet presAssocID="{82124978-A416-4240-927C-27D83FFBE781}" presName="hierRoot2" presStyleCnt="0">
        <dgm:presLayoutVars>
          <dgm:hierBranch val="init"/>
        </dgm:presLayoutVars>
      </dgm:prSet>
      <dgm:spPr/>
    </dgm:pt>
    <dgm:pt modelId="{6921666E-943E-454F-BDD9-9C3FEFF051FB}" type="pres">
      <dgm:prSet presAssocID="{82124978-A416-4240-927C-27D83FFBE781}" presName="rootComposite" presStyleCnt="0"/>
      <dgm:spPr/>
    </dgm:pt>
    <dgm:pt modelId="{93E2D625-9EF4-4F6A-B01D-E061EBCC6BB2}" type="pres">
      <dgm:prSet presAssocID="{82124978-A416-4240-927C-27D83FFBE781}" presName="rootText" presStyleLbl="node2" presStyleIdx="0" presStyleCnt="2">
        <dgm:presLayoutVars>
          <dgm:chPref val="3"/>
        </dgm:presLayoutVars>
      </dgm:prSet>
      <dgm:spPr/>
    </dgm:pt>
    <dgm:pt modelId="{9C9D0C22-9636-4480-8CFB-CD131FBA99FC}" type="pres">
      <dgm:prSet presAssocID="{82124978-A416-4240-927C-27D83FFBE781}" presName="rootConnector" presStyleLbl="node2" presStyleIdx="0" presStyleCnt="2"/>
      <dgm:spPr/>
    </dgm:pt>
    <dgm:pt modelId="{DAC4933E-A0D5-4F39-B7AF-653219898C87}" type="pres">
      <dgm:prSet presAssocID="{82124978-A416-4240-927C-27D83FFBE781}" presName="hierChild4" presStyleCnt="0"/>
      <dgm:spPr/>
    </dgm:pt>
    <dgm:pt modelId="{76CF863B-C427-4975-936F-32B30DC13864}" type="pres">
      <dgm:prSet presAssocID="{82124978-A416-4240-927C-27D83FFBE781}" presName="hierChild5" presStyleCnt="0"/>
      <dgm:spPr/>
    </dgm:pt>
    <dgm:pt modelId="{4449C0D3-7A17-44E9-92B3-8AC78E2384E6}" type="pres">
      <dgm:prSet presAssocID="{4B345124-0C37-46CD-B312-72A38624EEA4}" presName="Name37" presStyleLbl="parChTrans1D2" presStyleIdx="1" presStyleCnt="2"/>
      <dgm:spPr/>
    </dgm:pt>
    <dgm:pt modelId="{7DCF2DF1-68F0-45E3-91E2-58FED6094B3A}" type="pres">
      <dgm:prSet presAssocID="{96944E3C-A69D-4D36-BDE2-AF68F5EC38ED}" presName="hierRoot2" presStyleCnt="0">
        <dgm:presLayoutVars>
          <dgm:hierBranch val="init"/>
        </dgm:presLayoutVars>
      </dgm:prSet>
      <dgm:spPr/>
    </dgm:pt>
    <dgm:pt modelId="{9D0A531C-7A6F-4254-B885-46F0E736ABCC}" type="pres">
      <dgm:prSet presAssocID="{96944E3C-A69D-4D36-BDE2-AF68F5EC38ED}" presName="rootComposite" presStyleCnt="0"/>
      <dgm:spPr/>
    </dgm:pt>
    <dgm:pt modelId="{575B97AE-2259-4830-A15B-C4A669AF700A}" type="pres">
      <dgm:prSet presAssocID="{96944E3C-A69D-4D36-BDE2-AF68F5EC38ED}" presName="rootText" presStyleLbl="node2" presStyleIdx="1" presStyleCnt="2">
        <dgm:presLayoutVars>
          <dgm:chPref val="3"/>
        </dgm:presLayoutVars>
      </dgm:prSet>
      <dgm:spPr/>
    </dgm:pt>
    <dgm:pt modelId="{604BA0A9-EEF2-4E4A-9FCD-D01CA9F4AB66}" type="pres">
      <dgm:prSet presAssocID="{96944E3C-A69D-4D36-BDE2-AF68F5EC38ED}" presName="rootConnector" presStyleLbl="node2" presStyleIdx="1" presStyleCnt="2"/>
      <dgm:spPr/>
    </dgm:pt>
    <dgm:pt modelId="{E9024F0B-7EFB-4504-97CB-1C4AECF6ADF1}" type="pres">
      <dgm:prSet presAssocID="{96944E3C-A69D-4D36-BDE2-AF68F5EC38ED}" presName="hierChild4" presStyleCnt="0"/>
      <dgm:spPr/>
    </dgm:pt>
    <dgm:pt modelId="{104CC8C8-CE8F-4DEE-AB54-000FB593DFAF}" type="pres">
      <dgm:prSet presAssocID="{96944E3C-A69D-4D36-BDE2-AF68F5EC38ED}" presName="hierChild5" presStyleCnt="0"/>
      <dgm:spPr/>
    </dgm:pt>
    <dgm:pt modelId="{A995A6EF-7420-4577-9878-B0C822CDCDDA}" type="pres">
      <dgm:prSet presAssocID="{59ECE1DF-8F9A-4F68-A830-D6D22F029FCC}" presName="hierChild3" presStyleCnt="0"/>
      <dgm:spPr/>
    </dgm:pt>
  </dgm:ptLst>
  <dgm:cxnLst>
    <dgm:cxn modelId="{1882CBB0-0BD5-49D6-837C-DC420BE1102F}" srcId="{59ECE1DF-8F9A-4F68-A830-D6D22F029FCC}" destId="{82124978-A416-4240-927C-27D83FFBE781}" srcOrd="0" destOrd="0" parTransId="{60E5FB66-0BAC-41C1-87C9-D86B4B0D1766}" sibTransId="{E0DAAD16-9774-4A27-93A1-D84645FFAC63}"/>
    <dgm:cxn modelId="{375429A2-63C3-4D12-A5BA-4922E12BF8FF}" type="presOf" srcId="{59ECE1DF-8F9A-4F68-A830-D6D22F029FCC}" destId="{F4A5C2CF-53EE-4EE9-B593-2D6D3684F7CE}" srcOrd="0" destOrd="0" presId="urn:microsoft.com/office/officeart/2005/8/layout/orgChart1"/>
    <dgm:cxn modelId="{1D2C72C9-1EE4-407C-B125-961BB919FE05}" type="presOf" srcId="{82124978-A416-4240-927C-27D83FFBE781}" destId="{9C9D0C22-9636-4480-8CFB-CD131FBA99FC}" srcOrd="1" destOrd="0" presId="urn:microsoft.com/office/officeart/2005/8/layout/orgChart1"/>
    <dgm:cxn modelId="{EE702BC1-0AFB-44D0-9D22-E1C6B61582E4}" type="presOf" srcId="{615667D1-5179-4691-89E4-CEDCD7FAA7DE}" destId="{C7CD41BF-709D-45FE-A3C0-C7713DA44299}" srcOrd="0" destOrd="0" presId="urn:microsoft.com/office/officeart/2005/8/layout/orgChart1"/>
    <dgm:cxn modelId="{B04BCF22-DCD7-46E1-A4E7-44FA9DD44438}" type="presOf" srcId="{96944E3C-A69D-4D36-BDE2-AF68F5EC38ED}" destId="{604BA0A9-EEF2-4E4A-9FCD-D01CA9F4AB66}" srcOrd="1" destOrd="0" presId="urn:microsoft.com/office/officeart/2005/8/layout/orgChart1"/>
    <dgm:cxn modelId="{7BF897B2-0726-44A8-BDAD-55BA83A39188}" srcId="{59ECE1DF-8F9A-4F68-A830-D6D22F029FCC}" destId="{96944E3C-A69D-4D36-BDE2-AF68F5EC38ED}" srcOrd="1" destOrd="0" parTransId="{4B345124-0C37-46CD-B312-72A38624EEA4}" sibTransId="{B5CA5818-FDA6-4D77-8303-CDC292195114}"/>
    <dgm:cxn modelId="{E45826C5-9265-4C39-8EE1-2308D848768D}" type="presOf" srcId="{96944E3C-A69D-4D36-BDE2-AF68F5EC38ED}" destId="{575B97AE-2259-4830-A15B-C4A669AF700A}" srcOrd="0" destOrd="0" presId="urn:microsoft.com/office/officeart/2005/8/layout/orgChart1"/>
    <dgm:cxn modelId="{786B49B8-6B9B-4913-9FE8-3986B783DC82}" type="presOf" srcId="{82124978-A416-4240-927C-27D83FFBE781}" destId="{93E2D625-9EF4-4F6A-B01D-E061EBCC6BB2}" srcOrd="0" destOrd="0" presId="urn:microsoft.com/office/officeart/2005/8/layout/orgChart1"/>
    <dgm:cxn modelId="{E469FD52-59DF-408B-ACF0-0938813731A6}" type="presOf" srcId="{4B345124-0C37-46CD-B312-72A38624EEA4}" destId="{4449C0D3-7A17-44E9-92B3-8AC78E2384E6}" srcOrd="0" destOrd="0" presId="urn:microsoft.com/office/officeart/2005/8/layout/orgChart1"/>
    <dgm:cxn modelId="{FAEA1D47-9071-4B57-BC00-99FE80E1E246}" type="presOf" srcId="{60E5FB66-0BAC-41C1-87C9-D86B4B0D1766}" destId="{A8FD9F9E-3C6D-4FB1-8E21-336452B13742}" srcOrd="0" destOrd="0" presId="urn:microsoft.com/office/officeart/2005/8/layout/orgChart1"/>
    <dgm:cxn modelId="{66E18792-0250-4A8F-AD09-508483D405B5}" srcId="{615667D1-5179-4691-89E4-CEDCD7FAA7DE}" destId="{59ECE1DF-8F9A-4F68-A830-D6D22F029FCC}" srcOrd="0" destOrd="0" parTransId="{BE82B72A-1DD0-4906-A7B8-071E7482098F}" sibTransId="{67206433-F6B3-4206-A0CF-CF8BE6168359}"/>
    <dgm:cxn modelId="{45DDEFD8-76F4-4790-9C37-C04A9C90E34A}" type="presOf" srcId="{59ECE1DF-8F9A-4F68-A830-D6D22F029FCC}" destId="{6E8B9801-6C2C-4B40-8D72-6E7F83F1E057}" srcOrd="1" destOrd="0" presId="urn:microsoft.com/office/officeart/2005/8/layout/orgChart1"/>
    <dgm:cxn modelId="{FAF05B45-205D-4765-B5AD-88356C82BA1A}" type="presParOf" srcId="{C7CD41BF-709D-45FE-A3C0-C7713DA44299}" destId="{12B98218-46C8-4680-AA2C-7A3AA19118FD}" srcOrd="0" destOrd="0" presId="urn:microsoft.com/office/officeart/2005/8/layout/orgChart1"/>
    <dgm:cxn modelId="{791E0742-F85E-4FDE-9B39-CEBB6AF2B4B3}" type="presParOf" srcId="{12B98218-46C8-4680-AA2C-7A3AA19118FD}" destId="{14A401A6-9741-4D7B-8E02-8DF7ED951511}" srcOrd="0" destOrd="0" presId="urn:microsoft.com/office/officeart/2005/8/layout/orgChart1"/>
    <dgm:cxn modelId="{3B443EA4-E9A4-401B-AF49-27F195665927}" type="presParOf" srcId="{14A401A6-9741-4D7B-8E02-8DF7ED951511}" destId="{F4A5C2CF-53EE-4EE9-B593-2D6D3684F7CE}" srcOrd="0" destOrd="0" presId="urn:microsoft.com/office/officeart/2005/8/layout/orgChart1"/>
    <dgm:cxn modelId="{FD33DAD8-843B-4B91-9576-B5D480D80D80}" type="presParOf" srcId="{14A401A6-9741-4D7B-8E02-8DF7ED951511}" destId="{6E8B9801-6C2C-4B40-8D72-6E7F83F1E057}" srcOrd="1" destOrd="0" presId="urn:microsoft.com/office/officeart/2005/8/layout/orgChart1"/>
    <dgm:cxn modelId="{6BEE0F32-F1CF-480C-AFB2-580440F8A795}" type="presParOf" srcId="{12B98218-46C8-4680-AA2C-7A3AA19118FD}" destId="{22161CF7-5329-48D0-8AE8-1E1C8CF94BE7}" srcOrd="1" destOrd="0" presId="urn:microsoft.com/office/officeart/2005/8/layout/orgChart1"/>
    <dgm:cxn modelId="{D0D663DE-30D9-4ED0-B807-27323F9FEEB6}" type="presParOf" srcId="{22161CF7-5329-48D0-8AE8-1E1C8CF94BE7}" destId="{A8FD9F9E-3C6D-4FB1-8E21-336452B13742}" srcOrd="0" destOrd="0" presId="urn:microsoft.com/office/officeart/2005/8/layout/orgChart1"/>
    <dgm:cxn modelId="{8089EAD6-AC51-4A13-8C5C-70853E0F5AB5}" type="presParOf" srcId="{22161CF7-5329-48D0-8AE8-1E1C8CF94BE7}" destId="{CDED4C76-9A8A-43DE-9FF3-E24B8E1B6329}" srcOrd="1" destOrd="0" presId="urn:microsoft.com/office/officeart/2005/8/layout/orgChart1"/>
    <dgm:cxn modelId="{F2F8B9CA-89ED-4F2A-BA53-D38347EC281A}" type="presParOf" srcId="{CDED4C76-9A8A-43DE-9FF3-E24B8E1B6329}" destId="{6921666E-943E-454F-BDD9-9C3FEFF051FB}" srcOrd="0" destOrd="0" presId="urn:microsoft.com/office/officeart/2005/8/layout/orgChart1"/>
    <dgm:cxn modelId="{D7D623A9-C892-4823-A032-64E179EAE472}" type="presParOf" srcId="{6921666E-943E-454F-BDD9-9C3FEFF051FB}" destId="{93E2D625-9EF4-4F6A-B01D-E061EBCC6BB2}" srcOrd="0" destOrd="0" presId="urn:microsoft.com/office/officeart/2005/8/layout/orgChart1"/>
    <dgm:cxn modelId="{636424B4-4972-4205-A488-D5AC17376452}" type="presParOf" srcId="{6921666E-943E-454F-BDD9-9C3FEFF051FB}" destId="{9C9D0C22-9636-4480-8CFB-CD131FBA99FC}" srcOrd="1" destOrd="0" presId="urn:microsoft.com/office/officeart/2005/8/layout/orgChart1"/>
    <dgm:cxn modelId="{C8176106-006A-4314-8455-E1AE17032A83}" type="presParOf" srcId="{CDED4C76-9A8A-43DE-9FF3-E24B8E1B6329}" destId="{DAC4933E-A0D5-4F39-B7AF-653219898C87}" srcOrd="1" destOrd="0" presId="urn:microsoft.com/office/officeart/2005/8/layout/orgChart1"/>
    <dgm:cxn modelId="{8BE2AE94-14AF-4D9E-928C-FB1DBB1614C1}" type="presParOf" srcId="{CDED4C76-9A8A-43DE-9FF3-E24B8E1B6329}" destId="{76CF863B-C427-4975-936F-32B30DC13864}" srcOrd="2" destOrd="0" presId="urn:microsoft.com/office/officeart/2005/8/layout/orgChart1"/>
    <dgm:cxn modelId="{6DDDBD29-0F36-4C08-8438-0E27CC5E18FD}" type="presParOf" srcId="{22161CF7-5329-48D0-8AE8-1E1C8CF94BE7}" destId="{4449C0D3-7A17-44E9-92B3-8AC78E2384E6}" srcOrd="2" destOrd="0" presId="urn:microsoft.com/office/officeart/2005/8/layout/orgChart1"/>
    <dgm:cxn modelId="{C92D4ECD-B6C9-48B9-A118-85E4B69B9CDF}" type="presParOf" srcId="{22161CF7-5329-48D0-8AE8-1E1C8CF94BE7}" destId="{7DCF2DF1-68F0-45E3-91E2-58FED6094B3A}" srcOrd="3" destOrd="0" presId="urn:microsoft.com/office/officeart/2005/8/layout/orgChart1"/>
    <dgm:cxn modelId="{E712B13C-5F5E-4A2C-B604-9DF2FE2E62C3}" type="presParOf" srcId="{7DCF2DF1-68F0-45E3-91E2-58FED6094B3A}" destId="{9D0A531C-7A6F-4254-B885-46F0E736ABCC}" srcOrd="0" destOrd="0" presId="urn:microsoft.com/office/officeart/2005/8/layout/orgChart1"/>
    <dgm:cxn modelId="{F9F7E1BC-1E9F-4070-9FF6-D6DFD63F8FE5}" type="presParOf" srcId="{9D0A531C-7A6F-4254-B885-46F0E736ABCC}" destId="{575B97AE-2259-4830-A15B-C4A669AF700A}" srcOrd="0" destOrd="0" presId="urn:microsoft.com/office/officeart/2005/8/layout/orgChart1"/>
    <dgm:cxn modelId="{9D44EB95-7DFB-4119-8059-7354825A05E0}" type="presParOf" srcId="{9D0A531C-7A6F-4254-B885-46F0E736ABCC}" destId="{604BA0A9-EEF2-4E4A-9FCD-D01CA9F4AB66}" srcOrd="1" destOrd="0" presId="urn:microsoft.com/office/officeart/2005/8/layout/orgChart1"/>
    <dgm:cxn modelId="{D5584596-1E37-413C-B0A1-D9EAE3FFCC94}" type="presParOf" srcId="{7DCF2DF1-68F0-45E3-91E2-58FED6094B3A}" destId="{E9024F0B-7EFB-4504-97CB-1C4AECF6ADF1}" srcOrd="1" destOrd="0" presId="urn:microsoft.com/office/officeart/2005/8/layout/orgChart1"/>
    <dgm:cxn modelId="{00F4CDAC-80E0-4052-B99D-7F64D9E2D72C}" type="presParOf" srcId="{7DCF2DF1-68F0-45E3-91E2-58FED6094B3A}" destId="{104CC8C8-CE8F-4DEE-AB54-000FB593DFAF}" srcOrd="2" destOrd="0" presId="urn:microsoft.com/office/officeart/2005/8/layout/orgChart1"/>
    <dgm:cxn modelId="{5C5D49BF-C981-476C-916E-D9853852E949}" type="presParOf" srcId="{12B98218-46C8-4680-AA2C-7A3AA19118FD}" destId="{A995A6EF-7420-4577-9878-B0C822CDCDD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49C0D3-7A17-44E9-92B3-8AC78E2384E6}">
      <dsp:nvSpPr>
        <dsp:cNvPr id="0" name=""/>
        <dsp:cNvSpPr/>
      </dsp:nvSpPr>
      <dsp:spPr>
        <a:xfrm>
          <a:off x="4114800" y="1872170"/>
          <a:ext cx="2251813" cy="7816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0810"/>
              </a:lnTo>
              <a:lnTo>
                <a:pt x="2251813" y="390810"/>
              </a:lnTo>
              <a:lnTo>
                <a:pt x="2251813" y="7816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FD9F9E-3C6D-4FB1-8E21-336452B13742}">
      <dsp:nvSpPr>
        <dsp:cNvPr id="0" name=""/>
        <dsp:cNvSpPr/>
      </dsp:nvSpPr>
      <dsp:spPr>
        <a:xfrm>
          <a:off x="1862986" y="1872170"/>
          <a:ext cx="2251813" cy="781621"/>
        </a:xfrm>
        <a:custGeom>
          <a:avLst/>
          <a:gdLst/>
          <a:ahLst/>
          <a:cxnLst/>
          <a:rect l="0" t="0" r="0" b="0"/>
          <a:pathLst>
            <a:path>
              <a:moveTo>
                <a:pt x="2251813" y="0"/>
              </a:moveTo>
              <a:lnTo>
                <a:pt x="2251813" y="390810"/>
              </a:lnTo>
              <a:lnTo>
                <a:pt x="0" y="390810"/>
              </a:lnTo>
              <a:lnTo>
                <a:pt x="0" y="7816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A5C2CF-53EE-4EE9-B593-2D6D3684F7CE}">
      <dsp:nvSpPr>
        <dsp:cNvPr id="0" name=""/>
        <dsp:cNvSpPr/>
      </dsp:nvSpPr>
      <dsp:spPr>
        <a:xfrm>
          <a:off x="2253797" y="11168"/>
          <a:ext cx="3722005" cy="18610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700" kern="1200" dirty="0" smtClean="0">
              <a:solidFill>
                <a:schemeClr val="tx1"/>
              </a:solidFill>
            </a:rPr>
            <a:t>Методи наукового пізнання</a:t>
          </a:r>
          <a:endParaRPr lang="uk-UA" sz="3700" kern="1200" dirty="0">
            <a:solidFill>
              <a:schemeClr val="tx1"/>
            </a:solidFill>
          </a:endParaRPr>
        </a:p>
      </dsp:txBody>
      <dsp:txXfrm>
        <a:off x="2253797" y="11168"/>
        <a:ext cx="3722005" cy="1861002"/>
      </dsp:txXfrm>
    </dsp:sp>
    <dsp:sp modelId="{93E2D625-9EF4-4F6A-B01D-E061EBCC6BB2}">
      <dsp:nvSpPr>
        <dsp:cNvPr id="0" name=""/>
        <dsp:cNvSpPr/>
      </dsp:nvSpPr>
      <dsp:spPr>
        <a:xfrm>
          <a:off x="1984" y="2653792"/>
          <a:ext cx="3722005" cy="18610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700" kern="1200" dirty="0" smtClean="0">
              <a:solidFill>
                <a:schemeClr val="tx1"/>
              </a:solidFill>
            </a:rPr>
            <a:t>Загальнонаукові</a:t>
          </a:r>
          <a:endParaRPr lang="uk-UA" sz="3700" kern="1200" dirty="0">
            <a:solidFill>
              <a:schemeClr val="tx1"/>
            </a:solidFill>
          </a:endParaRPr>
        </a:p>
      </dsp:txBody>
      <dsp:txXfrm>
        <a:off x="1984" y="2653792"/>
        <a:ext cx="3722005" cy="1861002"/>
      </dsp:txXfrm>
    </dsp:sp>
    <dsp:sp modelId="{575B97AE-2259-4830-A15B-C4A669AF700A}">
      <dsp:nvSpPr>
        <dsp:cNvPr id="0" name=""/>
        <dsp:cNvSpPr/>
      </dsp:nvSpPr>
      <dsp:spPr>
        <a:xfrm>
          <a:off x="4505610" y="2653792"/>
          <a:ext cx="3722005" cy="18610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700" kern="1200" dirty="0" err="1" smtClean="0">
              <a:solidFill>
                <a:schemeClr val="tx1"/>
              </a:solidFill>
            </a:rPr>
            <a:t>Конкретнонаукові</a:t>
          </a:r>
          <a:endParaRPr lang="uk-UA" sz="3700" kern="1200" dirty="0">
            <a:solidFill>
              <a:schemeClr val="tx1"/>
            </a:solidFill>
          </a:endParaRPr>
        </a:p>
      </dsp:txBody>
      <dsp:txXfrm>
        <a:off x="4505610" y="2653792"/>
        <a:ext cx="3722005" cy="18610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sz="2700" b="1" dirty="0" smtClean="0"/>
              <a:t/>
            </a:r>
            <a:br>
              <a:rPr lang="en-US" sz="2700" b="1" dirty="0" smtClean="0"/>
            </a:br>
            <a:r>
              <a:rPr lang="uk-U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МЕТОДОЛОГІЯ ТА МЕТОДИ НАУКОВОГО ДОСЛІДЖЕННЯ</a:t>
            </a:r>
            <a:r>
              <a:rPr lang="en-US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СОЦІАЛЬНІЙ РОБОТІ</a:t>
            </a:r>
            <a:r>
              <a:rPr lang="uk-UA" b="1" dirty="0"/>
              <a:t/>
            </a:r>
            <a:br>
              <a:rPr lang="uk-UA" b="1" dirty="0"/>
            </a:b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916832"/>
            <a:ext cx="7984976" cy="4464496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1.Структура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науки «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Методологічні принципи та 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підходи</a:t>
            </a:r>
          </a:p>
          <a:p>
            <a:pPr algn="just"/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.Методи емпіричного та теоретичного дослідження у соціальній роботі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842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науки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робота»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Власні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розділи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наукового забезпечення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соціальної роботи: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дослідження проблем соціальної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досліджень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міждисциплінарні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забезпечення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соціальної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45177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науки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робота»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Етапи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процесу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наукового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соціальної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усвідомлення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нестачі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існуючого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визріває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підставі професійної діяльності;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гіпотези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її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кінцевих результатів;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теоретичне вивчення проблеми;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емпірична перевірка сформованої гіпотези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30809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Методологічні принципи та підходи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об’єктивності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являється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всебічному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врахуванні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факторів,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породжують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знаходженні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адекватних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дослідницьких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істинне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суб’єктивізму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однобічності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упередженості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доборі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обґрунтованості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логічності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дослідницьких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дій, їх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достовірні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достовірних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висновків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67151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Методологічні принципи та підходи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сутнісного аналізу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розкриття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протиріч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простеження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взаємозв’язку та взаємозалежності кількісних і якісних змін, руху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розвитку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позитивного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єдності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логічного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історичного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кожному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поєднувати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6375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Методологічні принципи та підходи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провідної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ролі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практики: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науково-дослідні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практикою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практикою,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особливо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такій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робота.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 є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основою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 пізнання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335751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Методологічні принципи та підходи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Загальнонаукові  методологічні підходи:</a:t>
            </a:r>
          </a:p>
          <a:p>
            <a:pPr marL="0" indent="0" algn="just">
              <a:buNone/>
            </a:pP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Хронологічний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історичний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підхід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хронологічній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послідовності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Термінологічний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підхід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Будь-яке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дослідження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понять, що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Системний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підхід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комплексному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об’єктів (систем),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особливостями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їх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перш за все,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акцентуванням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характер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Професійно-діяльнісний підхід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дослідженнях соціальної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конкретнонауковим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методологічним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принципом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Професійно-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підхід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виражається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прагненні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теорії діяльності у методиці та інтерпретації змісту своєї роботи.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9889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Методологічні принципи та підходи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Пракселогічний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підхід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Пракселогія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набуває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цілеспрямованим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тренуванням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uk-UA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екзистенціально</a:t>
            </a: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гуманістичний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сформувався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гуманістичної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своїм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предметом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цілісну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систему, що є відкритою можливістю самоактуалізації, притаманної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лише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людині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покладено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припущені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істота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вільна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нести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вчинки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їх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наслідки</a:t>
            </a:r>
          </a:p>
          <a:p>
            <a:endParaRPr lang="uk-UA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886055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Методологічні принципи та підходи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Рефлексивно-</a:t>
            </a:r>
            <a:r>
              <a:rPr lang="ru-RU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інноваційний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підхід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однією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умов для розвитку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рефлексивних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творчих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спеціаліста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сенс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визначеність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багатовимірності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фактів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критерієм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сформованості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рефлексивно-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інноваційного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є: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глибинне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усвідомлення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переосмислення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власного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емпіричного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 algn="just"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який пов’язаний з їх життєдіяльністю у різноманітних ситуаціях майбутньої професії;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налагодження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їх на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конструктивну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асиміляцію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світової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науки і практики 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соціальної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гуманізація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цінностей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соціальної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проводиться 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співтворчості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соціальний працівник – клієнт;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культивування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способів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саморозвитку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і у</a:t>
            </a:r>
          </a:p>
          <a:p>
            <a:pPr marL="0" indent="0" algn="just"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соціальних працівників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1036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Методологічні принципи та підходи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інформаційний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підхід,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тому, що при вивченні будь-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аспекти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словами,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своїй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накопиченням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обміном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є основою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соціальної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комунікації.</a:t>
            </a:r>
          </a:p>
          <a:p>
            <a:pPr marL="0" indent="0" algn="just"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Культурологічний підхід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 дослідити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призму феномену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розглядається як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багаторівнева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ієрархічна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Культурологічний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підхід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спонукає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предмета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культурного феномену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6315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Методологічні принципи та підходи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соціокультурний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підхід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акцент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робиться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єдності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Даний підхід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дослідженнях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культурології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соціології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етнографії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увага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соціокультурного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відродження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культуроціннісних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комплексів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культурної компетентності.</a:t>
            </a:r>
          </a:p>
          <a:p>
            <a:pPr marL="0" indent="0" algn="just">
              <a:buNone/>
            </a:pP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Формальний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підхід: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процесів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формул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використанням символьних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 (часто математики).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підхід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встановлювати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закономірності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фактами, які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першого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погляду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нібито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мають зв’язків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підхід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допоміжний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423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науки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робота»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600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71430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479306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ЕМПІРИЧНОГО ТА ТЕОРЕТИЧНОГО ДОСЛІДЖЕННЯ</a:t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СОЦІАЛЬНІЙ РОБОТІ</a:t>
            </a:r>
            <a:br>
              <a:rPr lang="uk-UA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наукового дослідження:</a:t>
            </a:r>
          </a:p>
          <a:p>
            <a:pPr marL="0" indent="0" algn="just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інтуїтивне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проміжної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аргументації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усвідомлення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всієї сукупності зв’язків.</a:t>
            </a:r>
          </a:p>
          <a:p>
            <a:pPr marL="0" indent="0" algn="just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Гіпотеза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причини, яка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Теорія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форма наукового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цілісне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уявлення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закономірності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суттєві зв’язки дійсності.</a:t>
            </a:r>
          </a:p>
          <a:p>
            <a:pPr marL="0" indent="0" algn="just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достовірність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доведено.</a:t>
            </a:r>
          </a:p>
          <a:p>
            <a:pPr marL="0" indent="0" algn="just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Категорії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найбільш загальні і фундаментальні поняття, які відображають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суттєві зв’язки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дійсності.</a:t>
            </a:r>
          </a:p>
          <a:p>
            <a:pPr marL="0" indent="0" algn="just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Аксіоми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логічного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Постулати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твердження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межах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якоїсь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теорії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істинне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відіграє роль аксіом.</a:t>
            </a:r>
          </a:p>
          <a:p>
            <a:pPr marL="0" indent="0" algn="just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основні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вихідні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якоїсь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теорії, науки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світогляду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думки,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узагальнюються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відокремлюються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якогось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(виду)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ознаками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сформульовані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думки,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висловлені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наукового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твердження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Судження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думки,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висловленні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розповідного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бути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істинними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хибними.</a:t>
            </a:r>
          </a:p>
          <a:p>
            <a:pPr marL="0" indent="0" algn="just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Закони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необхідні стійкі відносини між явищами у природі й суспільстві,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які повторюються.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4073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ЕМПІРИЧНОГО ТА ТЕОРЕТИЧНОГО ДОСЛІДЖЕННЯ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СОЦІАЛЬНІЙ РОБОТІ</a:t>
            </a:r>
            <a:b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абстрагування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розумове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відволікання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ознаки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предмета від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властивостей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зв’язків, з метою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 детального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предмета дослідження, через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ізолювання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від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предметів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властивостей,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</a:t>
            </a:r>
          </a:p>
          <a:p>
            <a:pPr marL="0" indent="0" algn="just">
              <a:buNone/>
            </a:pPr>
            <a:r>
              <a:rPr lang="uk-UA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Уявний експеримент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експериментальної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але, 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відміну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від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реального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експерименту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тут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оперує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реальними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предметами і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їх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уявними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образами.</a:t>
            </a:r>
          </a:p>
          <a:p>
            <a:pPr marL="0" indent="0" algn="just">
              <a:buNone/>
            </a:pPr>
            <a:r>
              <a:rPr lang="uk-UA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 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 на початкових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стадіях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 метою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упорядкування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явищ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які вивчаються.</a:t>
            </a:r>
          </a:p>
          <a:p>
            <a:pPr marL="0" indent="0" algn="just">
              <a:buNone/>
            </a:pP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Герметевтичні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соціальній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Герменевтика (від грецького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Hermenetikos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пояснюючий, той що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тлумачить)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пояснюється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специфікою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соціальної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науки та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її</a:t>
            </a:r>
          </a:p>
          <a:p>
            <a:pPr marL="0" indent="0" algn="just">
              <a:buNone/>
            </a:pP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діяльності, яку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неможливо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осягнути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межах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логіко-гносеологічних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суттєво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розширити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поглибити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досліджень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зверненню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герменевтичних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методів, які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ґрунтуються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уживленні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предмет,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досліджується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його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образного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уявлення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 algn="just">
              <a:buNone/>
            </a:pP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які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виявляються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методів дослідження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об’єктивність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перевіряється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емпіричним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шляхом, 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доведення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78977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ЕМПІРИЧНОГО ТА ТЕОРЕТИЧНОГО ДОСЛІДЖЕННЯ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СОЦІАЛЬНІЙ РОБОТІ</a:t>
            </a:r>
            <a:b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Емпіричне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дослідження:</a:t>
            </a:r>
          </a:p>
          <a:p>
            <a:pPr marL="0" indent="0" algn="just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Спостереження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система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фіксації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реєстрації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зв’язків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дослідження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фактів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спостереження має бути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спланованим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цілеспрямованим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які є метою дослідження;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спостереження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досліджуваним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бути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фіксація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системою;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пошуку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проявів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рис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Спостереження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одним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 методів дослідження у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78100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ЕМПІРИЧНОГО ТА ТЕОРЕТИЧНОГО ДОСЛІДЖЕННЯ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СОЦІАЛЬНІЙ РОБОТІ</a:t>
            </a:r>
            <a:b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має відповідати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наступним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вимогаме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кількість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спостереження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критерії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принципу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повинен знати, що за ним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спостерігають).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спостереження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чуттєвому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а, перш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все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усвідомлення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спостереження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стати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набутого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фактичного матеріалу,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взаємозв’язків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фактами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висловлення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передбачень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спостережень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виступають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частіше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сам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діяльності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0252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ЕМПІРИЧНОГО ТА ТЕОРЕТИЧНОГО ДОСЛІДЖЕННЯ</a:t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СОЦІАЛЬНІЙ РОБОТІ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Бесіда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методу науковці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з’ясовують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тих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картину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вивчається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бесіда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заздалегідь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її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врахувати індивідуальні особливості співрозмовника;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заздалегідь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продумати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основні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атмосферу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довіри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відвертості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продумати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фіксування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бесіди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надійну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запитань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зручну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фіксації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їх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чітке визначення мети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інтерв’ю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анкетування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подібні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бесіди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9991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ЕМПІРИЧНОГО ТА ТЕОРЕТИЧНОГО ДОСЛІДЖЕННЯ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СОЦІАЛЬНІЙ РОБОТІ</a:t>
            </a:r>
            <a:b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Тестування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(від лат.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випробовування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метод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діагностики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стандартизовані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запитання чи завдання, які підпорядковані певній шкалі оцінювання.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обираючи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зважати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що: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тесту визначається,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по-перше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метою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тестування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по-друге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ступенем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його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надійності та достовірності;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інтерпретація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тестування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визначається системою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допущень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шкалою оцінювання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предмету дослідження;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тестування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тестування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найчастіше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 метою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умінь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навичок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інтелектуального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 проводиться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заздалегідь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карточок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малюнків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ребусів, кросвордів, запитань.</a:t>
            </a:r>
          </a:p>
          <a:p>
            <a:pPr marL="0" indent="0" algn="just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наука,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дослідження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соціальної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арсенал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тестів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популярності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набули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тестів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креативність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3182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ЕМПІРИЧНОГО ТА ТЕОРЕТИЧНОГО ДОСЛІДЖЕННЯ</a:t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СОЦІАЛЬНІЙ РОБОТІ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Лангітюдний</a:t>
            </a:r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метод. </a:t>
            </a:r>
            <a:r>
              <a:rPr lang="uk-UA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Лангітюдне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 (від анг.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longitude –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довгота) 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тривале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систематичне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одних і тих самих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піддослідних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визначати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діапазон вікової та індивідуальної мінливості серед життєвого циклу людини.</a:t>
            </a:r>
          </a:p>
          <a:p>
            <a:pPr marL="0" indent="0" algn="just">
              <a:buNone/>
            </a:pP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лангітюдного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дослідження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використання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методів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спостереження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тестування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психографії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праксиметрії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Цінність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лангітюдного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дослідження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тому, що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передбачення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варіантів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подальшого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розвитку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дослідник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змогу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простежити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повними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фазами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вивчається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Продуктивність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лангітюдного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забезпечується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складовими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тривалістю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довше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вагоміші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та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змістовністю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вивчати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одразу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кількість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змінних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комплексно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подивитися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явище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досліджується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3224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ЕМПІРИЧНОГО ТА ТЕОРЕТИЧНОГО ДОСЛІДЖЕННЯ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СОЦІАЛЬНІЙ РОБОТІ</a:t>
            </a:r>
            <a:b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Праксометричний</a:t>
            </a:r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 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(від грец.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praksis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діяння, діяльність) – це 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 й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діяльності. Метод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являє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собою систему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дослідницьких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процедур,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збір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систематизацію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тлумачення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 У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використання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праксометричного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методу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дослідницька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робота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проводитися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напрямах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офіційних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документів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постанови,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накази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розпорядження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оголошення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реклама, записи передач,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радіо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телебачення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розмов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дискусій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–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аналітичної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широко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застосовується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процесів на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індивідуальний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документів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автобіографії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журналів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супроводу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щоденників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листів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фотокарток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–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цінні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емоційного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розумового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розвитку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особливостей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становлення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простежити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діяльності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змістовні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діяльності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аналітичних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дій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тлумачення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змістовних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діяльності (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творчих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професійних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поведінкових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суспільних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самоорієнтованих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Цінність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методу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тому, що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найкращі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емпіричними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 грец.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empirio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досвід) дослідним шляхом часто підходить до вирішення 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важливих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методичних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проблем, які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інноваційний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характер.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6605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ЕМПІРИЧНОГО ТА ТЕОРЕТИЧНОГО ДОСЛІДЖЕННЯ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СОЦІАЛЬНІЙ РОБОТІ</a:t>
            </a:r>
            <a:b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узагальнення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незалежних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характеристик.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паралельно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оцінюванням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клієнтом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станів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емоційність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оцінювали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люди,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служб.</a:t>
            </a:r>
          </a:p>
          <a:p>
            <a:pPr marL="0" indent="0" algn="just">
              <a:buNone/>
            </a:pPr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Вимірювання.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метод являє собою систему фіксацій та реєстрації кількісних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вивчається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Метод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вимірювання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відображення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математичному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відтворенні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якісних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експерименту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Цінність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тому, що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точні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кількісні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 об’єкта вивчення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літератури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документів,</a:t>
            </a:r>
          </a:p>
          <a:p>
            <a:pPr marL="0" indent="0" algn="just">
              <a:buNone/>
            </a:pP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носіях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містять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які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історію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сучасний стан об’єкта, що вивчається, має на меті збір початкової інформації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вихідної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концепції про предмет дослідження,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з’ясування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невисвітлених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аспектів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розробці проблеми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uk-UA" sz="1800" dirty="0"/>
          </a:p>
        </p:txBody>
      </p:sp>
    </p:spTree>
    <p:extLst>
      <p:ext uri="{BB962C8B-B14F-4D97-AF65-F5344CB8AC3E}">
        <p14:creationId xmlns:p14="http://schemas.microsoft.com/office/powerpoint/2010/main" val="37251329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ЕМПІРИЧНОГО ТА ТЕОРЕТИЧНОГО ДОСЛІДЖЕННЯ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СОЦІАЛЬНІЙ РОБОТІ</a:t>
            </a:r>
            <a:b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Обстеження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цілеспрямоване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планомірне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закладу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обстежень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пілотажне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випробовуванням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методика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розрахована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розвитку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молодшого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шкільного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маємо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затримкою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психічного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розвитку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молодшого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шкільного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пілотажне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обстеження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даному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методику;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б)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часткове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обстеження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проводиться з метою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блоків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герантологічних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центрів;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обстеження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різнобічне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відпрацюванням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вивчається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акцентування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провідних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системоутворюючих) факторах,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взаємозв’язках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взаємовпливах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основних факторів, які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396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науки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робота»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Загальнонаукові методи пізнання</a:t>
            </a:r>
          </a:p>
          <a:p>
            <a:pPr marL="0" indent="0" algn="just">
              <a:buNone/>
            </a:pP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конструюванні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процесу соціальної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вичленити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взаємовідносин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більш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прискіпливо дослідити елементи об’єкта.</a:t>
            </a:r>
          </a:p>
          <a:p>
            <a:pPr marL="0" indent="0" algn="just"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здійснювати об’єднання елементів (частин) об’єкта, який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розчленований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даючи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пізнати об’єкт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єдине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ціле.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аналітичної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потреба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відтворити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систему зв’язків, взаємодій з акцентуванням уваги на найбільш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суттєві компоненти.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5700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ЕМПІРИЧНОГО ТА ТЕОРЕТИЧНОГО ДОСЛІДЖЕННЯ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СОЦІАЛЬНІЙ РОБОТІ</a:t>
            </a:r>
            <a:b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 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узагальнення </a:t>
            </a: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(для створення технології)</a:t>
            </a:r>
          </a:p>
          <a:p>
            <a:pPr marL="0" indent="0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продемонструвати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найефективніше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досвід,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вміннями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оволодіти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6999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ЕМПІРИЧНОГО ТА ТЕОРЕТИЧНОГО ДОСЛІДЖЕННЯ</a:t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СОЦІАЛЬНІЙ РОБОТІ</a:t>
            </a:r>
            <a:br>
              <a:rPr lang="uk-UA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7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uk-UA" dirty="0" smtClean="0"/>
          </a:p>
          <a:p>
            <a:pPr algn="ctr"/>
            <a:endParaRPr lang="uk-UA" dirty="0"/>
          </a:p>
          <a:p>
            <a:pPr marL="0" indent="0" algn="ctr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</a:t>
            </a:r>
          </a:p>
          <a:p>
            <a:pPr algn="ctr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48515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науки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робота»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Індукція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(лат.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іnductio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наведення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логіка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мислення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розвивається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від конкретного до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загального,особливо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тих дослідження, в основу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покладено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експеримент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спостереження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надають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збору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емпіричних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фактів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Вивчаючи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дослідник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встановлює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які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повторювальний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на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підставі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вибудовує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індуктивний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умовивід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Дедукція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(лат.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deductio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виведення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–метод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переходу від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загальних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уявлень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приватних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Дедукція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відрізняється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від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індукції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прямопротележним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рухом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думки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Метод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дедукції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ґрунтується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загальному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судженні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Аналогія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(грец.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analodgia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відповідність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якийсь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переносяться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предмет, але схожий з першим за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суттєвими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властивостями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якостями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наочності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порівняти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вималювати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уяві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подібні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досліджуваного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отримав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широке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науці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0803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науки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робота»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uk-UA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Моделювання </a:t>
            </a: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(лат. 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modulus – </a:t>
            </a: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міра, взірець) </a:t>
            </a:r>
            <a:r>
              <a:rPr lang="uk-UA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заміна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вивчається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моделлю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якою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уточнюють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характеристики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оригіналу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Обов’язковою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умовою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те, що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вона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містити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суттєві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риси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реального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Моделювання </a:t>
            </a: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8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соціальній</a:t>
            </a: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дослідження (процесів,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станів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властивостей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моделей, які адекватно відображають предмет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 (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моделюється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модель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оптимальної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управління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процесом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соціальної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допомоги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методу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описі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соціальних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кількісних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якісних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характеристик, а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використання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статистичних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математичних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моделей з метою визначення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оптимальних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умов управління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процесами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 </a:t>
            </a: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досліджуються.</a:t>
            </a:r>
          </a:p>
          <a:p>
            <a:pPr marL="0" indent="0" algn="just">
              <a:buNone/>
            </a:pP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Часткова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подібність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ідеалом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простота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робить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таку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заміну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наочною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зрозумілою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Тому створення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спрощених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моделей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явища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дієвим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засобом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перевірки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істинності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теоретичних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уявлень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дослідження.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27515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науки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робота»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uk-UA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Конкретнонаукові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</a:t>
            </a: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 робота утворилася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соціології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означених галузей</a:t>
            </a:r>
          </a:p>
          <a:p>
            <a:pPr marL="0" indent="0" algn="just">
              <a:buNone/>
            </a:pPr>
            <a:r>
              <a:rPr lang="ru-RU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</a:t>
            </a:r>
            <a:r>
              <a:rPr lang="ru-RU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 як наука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індивіда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групи осіб та засобів, які мають забезпечити реалізацію цих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 у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різноманітних соціальних ситуаціях.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0490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науки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робота»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б’єктом  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наукового дослідження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соціальної роботи є </a:t>
            </a:r>
            <a:r>
              <a:rPr lang="uk-UA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сфера соціальної дійсності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якій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цілеспрямовано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конструюється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взаємовідносин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соціуму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науковий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можливості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розвитку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самореалізації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поєднання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так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умов,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цілеспрямовано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організованих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психолого-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86190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науки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робота»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Предметом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наукового дослідження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соціальної роботи виступає вся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 чинників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зовнішнього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цілеспрямовано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допомога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її </a:t>
            </a:r>
            <a:r>
              <a:rPr lang="ru-RU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endParaRPr lang="ru-RU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7769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науки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робота»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 </a:t>
            </a:r>
            <a:r>
              <a:rPr lang="uk-UA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науковими </a:t>
            </a: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завданнями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новітніх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соціальної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прогнозування розвитку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соціальної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1908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</TotalTime>
  <Words>2841</Words>
  <Application>Microsoft Office PowerPoint</Application>
  <PresentationFormat>Экран (4:3)</PresentationFormat>
  <Paragraphs>169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 МЕТОДОЛОГІЯ ТА МЕТОДИ НАУКОВОГО ДОСЛІДЖЕННЯ У СОЦІАЛЬНІЙ РОБОТІ </vt:lpstr>
      <vt:lpstr> Структура побудови науки  «Соціальна робота» </vt:lpstr>
      <vt:lpstr> Структура побудови науки  «Соціальна робота» </vt:lpstr>
      <vt:lpstr> Структура побудови науки  «Соціальна робота» </vt:lpstr>
      <vt:lpstr> Структура побудови науки  «Соціальна робота» </vt:lpstr>
      <vt:lpstr> Структура побудови науки  «Соціальна робота» </vt:lpstr>
      <vt:lpstr> Структура побудови науки  «Соціальна робота» </vt:lpstr>
      <vt:lpstr> Структура побудови науки  «Соціальна робота» </vt:lpstr>
      <vt:lpstr> Структура побудови науки  «Соціальна робота» </vt:lpstr>
      <vt:lpstr> Структура побудови науки  «Соціальна робота» </vt:lpstr>
      <vt:lpstr> Структура побудови науки  «Соціальна робота» </vt:lpstr>
      <vt:lpstr>Методологічні принципи та підходи</vt:lpstr>
      <vt:lpstr>Методологічні принципи та підходи</vt:lpstr>
      <vt:lpstr>Методологічні принципи та підходи</vt:lpstr>
      <vt:lpstr>Методологічні принципи та підходи</vt:lpstr>
      <vt:lpstr>Методологічні принципи та підходи</vt:lpstr>
      <vt:lpstr>Методологічні принципи та підходи</vt:lpstr>
      <vt:lpstr>Методологічні принципи та підходи</vt:lpstr>
      <vt:lpstr>Методологічні принципи та підходи</vt:lpstr>
      <vt:lpstr> МЕТОДИ ЕМПІРИЧНОГО ТА ТЕОРЕТИЧНОГО ДОСЛІДЖЕННЯ В СОЦІАЛЬНІЙ РОБОТІ </vt:lpstr>
      <vt:lpstr> МЕТОДИ ЕМПІРИЧНОГО ТА ТЕОРЕТИЧНОГО ДОСЛІДЖЕННЯ В СОЦІАЛЬНІЙ РОБОТІ </vt:lpstr>
      <vt:lpstr> МЕТОДИ ЕМПІРИЧНОГО ТА ТЕОРЕТИЧНОГО ДОСЛІДЖЕННЯ В СОЦІАЛЬНІЙ РОБОТІ </vt:lpstr>
      <vt:lpstr> МЕТОДИ ЕМПІРИЧНОГО ТА ТЕОРЕТИЧНОГО ДОСЛІДЖЕННЯ В СОЦІАЛЬНІЙ РОБОТІ </vt:lpstr>
      <vt:lpstr>  МЕТОДИ ЕМПІРИЧНОГО ТА ТЕОРЕТИЧНОГО ДОСЛІДЖЕННЯ В СОЦІАЛЬНІЙ РОБОТІ </vt:lpstr>
      <vt:lpstr> МЕТОДИ ЕМПІРИЧНОГО ТА ТЕОРЕТИЧНОГО ДОСЛІДЖЕННЯ В СОЦІАЛЬНІЙ РОБОТІ </vt:lpstr>
      <vt:lpstr>  МЕТОДИ ЕМПІРИЧНОГО ТА ТЕОРЕТИЧНОГО ДОСЛІДЖЕННЯ В СОЦІАЛЬНІЙ РОБОТІ </vt:lpstr>
      <vt:lpstr> МЕТОДИ ЕМПІРИЧНОГО ТА ТЕОРЕТИЧНОГО ДОСЛІДЖЕННЯ В СОЦІАЛЬНІЙ РОБОТІ </vt:lpstr>
      <vt:lpstr> МЕТОДИ ЕМПІРИЧНОГО ТА ТЕОРЕТИЧНОГО ДОСЛІДЖЕННЯ В СОЦІАЛЬНІЙ РОБОТІ </vt:lpstr>
      <vt:lpstr> МЕТОДИ ЕМПІРИЧНОГО ТА ТЕОРЕТИЧНОГО ДОСЛІДЖЕННЯ В СОЦІАЛЬНІЙ РОБОТІ </vt:lpstr>
      <vt:lpstr> МЕТОДИ ЕМПІРИЧНОГО ТА ТЕОРЕТИЧНОГО ДОСЛІДЖЕННЯ В СОЦІАЛЬНІЙ РОБОТІ </vt:lpstr>
      <vt:lpstr> МЕТОДИ ЕМПІРИЧНОГО ТА ТЕОРЕТИЧНОГО ДОСЛІДЖЕННЯ В СОЦІАЛЬНІЙ РОБОТІ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МЕТОДОЛОГІЯ ТА МЕТОДИ НАУКОВОГО ДОСЛІДЖЕННЯ У СОЦІАЛЬНІЙ РОБОТІ </dc:title>
  <dc:creator>User</dc:creator>
  <cp:lastModifiedBy>User</cp:lastModifiedBy>
  <cp:revision>19</cp:revision>
  <dcterms:created xsi:type="dcterms:W3CDTF">2019-02-10T10:26:57Z</dcterms:created>
  <dcterms:modified xsi:type="dcterms:W3CDTF">2019-02-10T13:34:05Z</dcterms:modified>
</cp:coreProperties>
</file>